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46" autoAdjust="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3B7955-98EC-46CC-89D2-B502D7C47939}" type="datetimeFigureOut">
              <a:rPr lang="en-US" smtClean="0"/>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3515B-25E3-4B4E-AC4A-06AAE7897EC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3B7955-98EC-46CC-89D2-B502D7C47939}" type="datetimeFigureOut">
              <a:rPr lang="en-US" smtClean="0"/>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3515B-25E3-4B4E-AC4A-06AAE7897EC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3B7955-98EC-46CC-89D2-B502D7C47939}" type="datetimeFigureOut">
              <a:rPr lang="en-US" smtClean="0"/>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3515B-25E3-4B4E-AC4A-06AAE7897EC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3B7955-98EC-46CC-89D2-B502D7C47939}" type="datetimeFigureOut">
              <a:rPr lang="en-US" smtClean="0"/>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3515B-25E3-4B4E-AC4A-06AAE7897EC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3B7955-98EC-46CC-89D2-B502D7C47939}" type="datetimeFigureOut">
              <a:rPr lang="en-US" smtClean="0"/>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3515B-25E3-4B4E-AC4A-06AAE7897EC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3B7955-98EC-46CC-89D2-B502D7C47939}" type="datetimeFigureOut">
              <a:rPr lang="en-US" smtClean="0"/>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63515B-25E3-4B4E-AC4A-06AAE7897EC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3B7955-98EC-46CC-89D2-B502D7C47939}" type="datetimeFigureOut">
              <a:rPr lang="en-US" smtClean="0"/>
              <a:t>12/13/2013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63515B-25E3-4B4E-AC4A-06AAE7897EC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3B7955-98EC-46CC-89D2-B502D7C47939}" type="datetimeFigureOut">
              <a:rPr lang="en-US" smtClean="0"/>
              <a:t>12/13/2013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63515B-25E3-4B4E-AC4A-06AAE7897EC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3B7955-98EC-46CC-89D2-B502D7C47939}" type="datetimeFigureOut">
              <a:rPr lang="en-US" smtClean="0"/>
              <a:t>12/13/2013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63515B-25E3-4B4E-AC4A-06AAE7897EC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3B7955-98EC-46CC-89D2-B502D7C47939}" type="datetimeFigureOut">
              <a:rPr lang="en-US" smtClean="0"/>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63515B-25E3-4B4E-AC4A-06AAE7897EC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3B7955-98EC-46CC-89D2-B502D7C47939}" type="datetimeFigureOut">
              <a:rPr lang="en-US" smtClean="0"/>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63515B-25E3-4B4E-AC4A-06AAE7897EC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3B7955-98EC-46CC-89D2-B502D7C47939}" type="datetimeFigureOut">
              <a:rPr lang="en-US" smtClean="0"/>
              <a:t>12/13/2013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63515B-25E3-4B4E-AC4A-06AAE7897EC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r>
              <a:rPr lang="en-US" dirty="0" smtClean="0">
                <a:latin typeface="Baskerville Old Face" pitchFamily="18" charset="0"/>
              </a:rPr>
              <a:t>EMILY’s List</a:t>
            </a:r>
            <a:endParaRPr lang="en-US" dirty="0">
              <a:latin typeface="Baskerville Old Face" pitchFamily="18" charset="0"/>
            </a:endParaRPr>
          </a:p>
        </p:txBody>
      </p:sp>
      <p:sp>
        <p:nvSpPr>
          <p:cNvPr id="3" name="Subtitle 2"/>
          <p:cNvSpPr>
            <a:spLocks noGrp="1"/>
          </p:cNvSpPr>
          <p:nvPr>
            <p:ph type="subTitle" idx="1"/>
          </p:nvPr>
        </p:nvSpPr>
        <p:spPr>
          <a:xfrm>
            <a:off x="1447800" y="2971800"/>
            <a:ext cx="6400800" cy="1752600"/>
          </a:xfrm>
        </p:spPr>
        <p:txBody>
          <a:bodyPr/>
          <a:lstStyle/>
          <a:p>
            <a:r>
              <a:rPr lang="en-US" dirty="0" smtClean="0">
                <a:latin typeface="Baskerville Old Face" pitchFamily="18" charset="0"/>
              </a:rPr>
              <a:t>Bianca </a:t>
            </a:r>
            <a:r>
              <a:rPr lang="en-US" dirty="0" err="1" smtClean="0">
                <a:latin typeface="Baskerville Old Face" pitchFamily="18" charset="0"/>
              </a:rPr>
              <a:t>Staub</a:t>
            </a:r>
            <a:endParaRPr lang="en-US" dirty="0">
              <a:latin typeface="Baskerville Old Face" pitchFamily="18" charset="0"/>
            </a:endParaRPr>
          </a:p>
        </p:txBody>
      </p:sp>
      <p:pic>
        <p:nvPicPr>
          <p:cNvPr id="11266" name="Picture 2" descr="http://www.jillstanek.com/emily%27s%20list2.jpg"/>
          <p:cNvPicPr>
            <a:picLocks noChangeAspect="1" noChangeArrowheads="1"/>
          </p:cNvPicPr>
          <p:nvPr/>
        </p:nvPicPr>
        <p:blipFill>
          <a:blip r:embed="rId2" cstate="print"/>
          <a:srcRect/>
          <a:stretch>
            <a:fillRect/>
          </a:stretch>
        </p:blipFill>
        <p:spPr bwMode="auto">
          <a:xfrm>
            <a:off x="0" y="3745558"/>
            <a:ext cx="9144000" cy="311244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71800" y="228600"/>
            <a:ext cx="3048000" cy="5897563"/>
          </a:xfrm>
        </p:spPr>
        <p:txBody>
          <a:bodyPr>
            <a:normAutofit lnSpcReduction="10000"/>
          </a:bodyPr>
          <a:lstStyle/>
          <a:p>
            <a:pPr>
              <a:buNone/>
            </a:pPr>
            <a:endParaRPr lang="en-US" dirty="0" smtClean="0"/>
          </a:p>
          <a:p>
            <a:pPr>
              <a:buNone/>
            </a:pPr>
            <a:r>
              <a:rPr lang="en-US" sz="6000" b="1" dirty="0" smtClean="0">
                <a:effectLst>
                  <a:outerShdw blurRad="38100" dist="38100" dir="2700000" algn="tl">
                    <a:srgbClr val="000000">
                      <a:alpha val="43137"/>
                    </a:srgbClr>
                  </a:outerShdw>
                </a:effectLst>
                <a:latin typeface="Baskerville Old Face" pitchFamily="18" charset="0"/>
              </a:rPr>
              <a:t>E </a:t>
            </a:r>
            <a:r>
              <a:rPr lang="en-US" sz="4000" b="1" dirty="0" smtClean="0">
                <a:latin typeface="Baskerville Old Face" pitchFamily="18" charset="0"/>
              </a:rPr>
              <a:t>ARLY</a:t>
            </a:r>
            <a:endParaRPr lang="en-US" sz="6000" b="1" dirty="0">
              <a:effectLst>
                <a:outerShdw blurRad="38100" dist="38100" dir="2700000" algn="tl">
                  <a:srgbClr val="000000">
                    <a:alpha val="43137"/>
                  </a:srgbClr>
                </a:outerShdw>
              </a:effectLst>
              <a:latin typeface="Baskerville Old Face" pitchFamily="18" charset="0"/>
            </a:endParaRPr>
          </a:p>
          <a:p>
            <a:pPr>
              <a:buNone/>
            </a:pPr>
            <a:r>
              <a:rPr lang="en-US" sz="6000" b="1" dirty="0" smtClean="0">
                <a:effectLst>
                  <a:outerShdw blurRad="38100" dist="38100" dir="2700000" algn="tl">
                    <a:srgbClr val="000000">
                      <a:alpha val="43137"/>
                    </a:srgbClr>
                  </a:outerShdw>
                </a:effectLst>
                <a:latin typeface="Baskerville Old Face" pitchFamily="18" charset="0"/>
              </a:rPr>
              <a:t>M </a:t>
            </a:r>
            <a:r>
              <a:rPr lang="en-US" sz="4000" b="1" dirty="0" smtClean="0">
                <a:latin typeface="Baskerville Old Face" pitchFamily="18" charset="0"/>
              </a:rPr>
              <a:t>ONEY</a:t>
            </a:r>
            <a:endParaRPr lang="en-US" sz="6000" b="1" dirty="0" smtClean="0">
              <a:effectLst>
                <a:outerShdw blurRad="38100" dist="38100" dir="2700000" algn="tl">
                  <a:srgbClr val="000000">
                    <a:alpha val="43137"/>
                  </a:srgbClr>
                </a:outerShdw>
              </a:effectLst>
              <a:latin typeface="Baskerville Old Face" pitchFamily="18" charset="0"/>
            </a:endParaRPr>
          </a:p>
          <a:p>
            <a:pPr>
              <a:buNone/>
            </a:pPr>
            <a:r>
              <a:rPr lang="en-US" sz="6000" b="1" dirty="0" smtClean="0">
                <a:effectLst>
                  <a:outerShdw blurRad="38100" dist="38100" dir="2700000" algn="tl">
                    <a:srgbClr val="000000">
                      <a:alpha val="43137"/>
                    </a:srgbClr>
                  </a:outerShdw>
                </a:effectLst>
                <a:latin typeface="Baskerville Old Face" pitchFamily="18" charset="0"/>
              </a:rPr>
              <a:t>I </a:t>
            </a:r>
            <a:r>
              <a:rPr lang="en-US" sz="4000" b="1" dirty="0" smtClean="0">
                <a:latin typeface="Baskerville Old Face" pitchFamily="18" charset="0"/>
              </a:rPr>
              <a:t>S</a:t>
            </a:r>
            <a:endParaRPr lang="en-US" sz="6000" b="1" dirty="0">
              <a:effectLst>
                <a:outerShdw blurRad="38100" dist="38100" dir="2700000" algn="tl">
                  <a:srgbClr val="000000">
                    <a:alpha val="43137"/>
                  </a:srgbClr>
                </a:outerShdw>
              </a:effectLst>
              <a:latin typeface="Baskerville Old Face" pitchFamily="18" charset="0"/>
            </a:endParaRPr>
          </a:p>
          <a:p>
            <a:pPr>
              <a:buNone/>
            </a:pPr>
            <a:r>
              <a:rPr lang="en-US" sz="6000" b="1" dirty="0" smtClean="0">
                <a:effectLst>
                  <a:outerShdw blurRad="38100" dist="38100" dir="2700000" algn="tl">
                    <a:srgbClr val="000000">
                      <a:alpha val="43137"/>
                    </a:srgbClr>
                  </a:outerShdw>
                </a:effectLst>
                <a:latin typeface="Baskerville Old Face" pitchFamily="18" charset="0"/>
              </a:rPr>
              <a:t>L </a:t>
            </a:r>
            <a:r>
              <a:rPr lang="en-US" sz="4000" b="1" dirty="0" smtClean="0">
                <a:latin typeface="Baskerville Old Face" pitchFamily="18" charset="0"/>
              </a:rPr>
              <a:t>IKE</a:t>
            </a:r>
            <a:endParaRPr lang="en-US" sz="6000" b="1" dirty="0">
              <a:effectLst>
                <a:outerShdw blurRad="38100" dist="38100" dir="2700000" algn="tl">
                  <a:srgbClr val="000000">
                    <a:alpha val="43137"/>
                  </a:srgbClr>
                </a:outerShdw>
              </a:effectLst>
              <a:latin typeface="Baskerville Old Face" pitchFamily="18" charset="0"/>
            </a:endParaRPr>
          </a:p>
          <a:p>
            <a:pPr>
              <a:buNone/>
            </a:pPr>
            <a:r>
              <a:rPr lang="en-US" sz="6000" b="1" dirty="0" smtClean="0">
                <a:effectLst>
                  <a:outerShdw blurRad="38100" dist="38100" dir="2700000" algn="tl">
                    <a:srgbClr val="000000">
                      <a:alpha val="43137"/>
                    </a:srgbClr>
                  </a:outerShdw>
                </a:effectLst>
                <a:latin typeface="Baskerville Old Face" pitchFamily="18" charset="0"/>
              </a:rPr>
              <a:t>Y </a:t>
            </a:r>
            <a:r>
              <a:rPr lang="en-US" sz="4000" b="1" dirty="0" smtClean="0">
                <a:latin typeface="Baskerville Old Face" pitchFamily="18" charset="0"/>
              </a:rPr>
              <a:t>EAST</a:t>
            </a:r>
            <a:endParaRPr lang="en-US" sz="6000" b="1" dirty="0">
              <a:effectLst>
                <a:outerShdw blurRad="38100" dist="38100" dir="2700000" algn="tl">
                  <a:srgbClr val="000000">
                    <a:alpha val="43137"/>
                  </a:srgbClr>
                </a:outerShdw>
              </a:effectLst>
              <a:latin typeface="Baskerville Old Face"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914400"/>
          </a:xfrm>
        </p:spPr>
        <p:txBody>
          <a:bodyPr/>
          <a:lstStyle/>
          <a:p>
            <a:pPr algn="ctr">
              <a:buNone/>
            </a:pPr>
            <a:r>
              <a:rPr lang="en-US" b="1" dirty="0" smtClean="0">
                <a:effectLst>
                  <a:outerShdw blurRad="38100" dist="38100" dir="2700000" algn="tl">
                    <a:srgbClr val="000000">
                      <a:alpha val="43137"/>
                    </a:srgbClr>
                  </a:outerShdw>
                </a:effectLst>
                <a:latin typeface="Baskerville Old Face" pitchFamily="18" charset="0"/>
              </a:rPr>
              <a:t>It makes the dough rise!</a:t>
            </a:r>
            <a:endParaRPr lang="en-US" b="1" dirty="0">
              <a:effectLst>
                <a:outerShdw blurRad="38100" dist="38100" dir="2700000" algn="tl">
                  <a:srgbClr val="000000">
                    <a:alpha val="43137"/>
                  </a:srgbClr>
                </a:outerShdw>
              </a:effectLst>
              <a:latin typeface="Baskerville Old Face" pitchFamily="18" charset="0"/>
            </a:endParaRPr>
          </a:p>
        </p:txBody>
      </p:sp>
      <p:sp>
        <p:nvSpPr>
          <p:cNvPr id="4" name="TextBox 3"/>
          <p:cNvSpPr txBox="1"/>
          <p:nvPr/>
        </p:nvSpPr>
        <p:spPr>
          <a:xfrm>
            <a:off x="152400" y="1143000"/>
            <a:ext cx="8991600" cy="3231654"/>
          </a:xfrm>
          <a:prstGeom prst="rect">
            <a:avLst/>
          </a:prstGeom>
          <a:noFill/>
        </p:spPr>
        <p:txBody>
          <a:bodyPr wrap="square" rtlCol="0">
            <a:spAutoFit/>
          </a:bodyPr>
          <a:lstStyle/>
          <a:p>
            <a:r>
              <a:rPr lang="en-US" sz="2800" dirty="0" smtClean="0">
                <a:latin typeface="Baskerville Old Face" pitchFamily="18" charset="0"/>
              </a:rPr>
              <a:t>EMILY’s list is a powerful P.A.C “Supporting pro-choice Democratic women running for congress and governor”. They raise funds for women’s campaigns, supporting politicians running for congress, as well as state and local offices. With over two million members, it is one of the largest P.A.Cs in the US. </a:t>
            </a:r>
          </a:p>
          <a:p>
            <a:endParaRPr lang="en-US" dirty="0"/>
          </a:p>
          <a:p>
            <a:endParaRPr lang="en-US" dirty="0"/>
          </a:p>
        </p:txBody>
      </p:sp>
      <p:pic>
        <p:nvPicPr>
          <p:cNvPr id="15364" name="Picture 4" descr="http://www.alternet.org/files/story_images/el-ladies-700x300.jpg"/>
          <p:cNvPicPr>
            <a:picLocks noChangeAspect="1" noChangeArrowheads="1"/>
          </p:cNvPicPr>
          <p:nvPr/>
        </p:nvPicPr>
        <p:blipFill>
          <a:blip r:embed="rId2" cstate="print"/>
          <a:srcRect/>
          <a:stretch>
            <a:fillRect/>
          </a:stretch>
        </p:blipFill>
        <p:spPr bwMode="auto">
          <a:xfrm>
            <a:off x="1295400" y="3886200"/>
            <a:ext cx="6667500" cy="28575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effectLst>
                  <a:outerShdw blurRad="38100" dist="38100" dir="2700000" algn="tl">
                    <a:srgbClr val="000000">
                      <a:alpha val="43137"/>
                    </a:srgbClr>
                  </a:outerShdw>
                </a:effectLst>
                <a:latin typeface="Baskerville Old Face" pitchFamily="18" charset="0"/>
              </a:rPr>
              <a:t>History</a:t>
            </a:r>
            <a:endParaRPr lang="en-US" dirty="0">
              <a:effectLst>
                <a:outerShdw blurRad="38100" dist="38100" dir="2700000" algn="tl">
                  <a:srgbClr val="000000">
                    <a:alpha val="43137"/>
                  </a:srgbClr>
                </a:outerShdw>
              </a:effectLst>
              <a:latin typeface="Baskerville Old Face" pitchFamily="18" charset="0"/>
            </a:endParaRPr>
          </a:p>
        </p:txBody>
      </p:sp>
      <p:sp>
        <p:nvSpPr>
          <p:cNvPr id="5" name="TextBox 4"/>
          <p:cNvSpPr txBox="1"/>
          <p:nvPr/>
        </p:nvSpPr>
        <p:spPr>
          <a:xfrm>
            <a:off x="0" y="914400"/>
            <a:ext cx="6629400" cy="1323439"/>
          </a:xfrm>
          <a:prstGeom prst="rect">
            <a:avLst/>
          </a:prstGeom>
          <a:noFill/>
        </p:spPr>
        <p:txBody>
          <a:bodyPr wrap="square" rtlCol="0">
            <a:spAutoFit/>
          </a:bodyPr>
          <a:lstStyle/>
          <a:p>
            <a:r>
              <a:rPr lang="en-US" sz="2000" dirty="0" smtClean="0">
                <a:latin typeface="Baskerville Old Face" pitchFamily="18" charset="0"/>
              </a:rPr>
              <a:t>EMILY’s list was founded in 1985 by 25 women, lead by Ellen </a:t>
            </a:r>
            <a:r>
              <a:rPr lang="en-US" sz="2000" dirty="0" err="1" smtClean="0">
                <a:latin typeface="Baskerville Old Face" pitchFamily="18" charset="0"/>
              </a:rPr>
              <a:t>Malcom</a:t>
            </a:r>
            <a:r>
              <a:rPr lang="en-US" sz="2000" dirty="0" smtClean="0">
                <a:latin typeface="Baskerville Old Face" pitchFamily="18" charset="0"/>
              </a:rPr>
              <a:t>. It has major grassroots origins, with these women initially sending their friends and colleagues asking for help electing democratic women to Congress.</a:t>
            </a:r>
            <a:r>
              <a:rPr lang="en-US" dirty="0" smtClean="0">
                <a:latin typeface="Baskerville Old Face" pitchFamily="18" charset="0"/>
              </a:rPr>
              <a:t>  </a:t>
            </a:r>
            <a:endParaRPr lang="en-US" dirty="0">
              <a:latin typeface="Baskerville Old Face" pitchFamily="18" charset="0"/>
            </a:endParaRPr>
          </a:p>
        </p:txBody>
      </p:sp>
      <p:sp>
        <p:nvSpPr>
          <p:cNvPr id="7" name="TextBox 6"/>
          <p:cNvSpPr txBox="1"/>
          <p:nvPr/>
        </p:nvSpPr>
        <p:spPr>
          <a:xfrm>
            <a:off x="5105400" y="4572000"/>
            <a:ext cx="3810000" cy="2031325"/>
          </a:xfrm>
          <a:prstGeom prst="rect">
            <a:avLst/>
          </a:prstGeom>
          <a:noFill/>
        </p:spPr>
        <p:txBody>
          <a:bodyPr wrap="square" rtlCol="0">
            <a:spAutoFit/>
          </a:bodyPr>
          <a:lstStyle/>
          <a:p>
            <a:r>
              <a:rPr lang="en-US" dirty="0" smtClean="0">
                <a:latin typeface="Baskerville Old Face" pitchFamily="18" charset="0"/>
              </a:rPr>
              <a:t>In 1986, they helped Barbara Mikulski of Maryland become the first Democratic woman senator. Since their founding, EMILY’s List has helped elect 10 governors, 19 senators, 101 representatives, 507 state and local officials.</a:t>
            </a:r>
            <a:endParaRPr lang="en-US" dirty="0">
              <a:latin typeface="Baskerville Old Face" pitchFamily="18" charset="0"/>
            </a:endParaRPr>
          </a:p>
        </p:txBody>
      </p:sp>
      <p:pic>
        <p:nvPicPr>
          <p:cNvPr id="14340" name="Picture 4" descr="http://www.jillstanek.com/assets_c/2010/01/Ellen%20Malcolm,%20EMILY%27s%20List,%20abortion-thumb-500x212-8476.png"/>
          <p:cNvPicPr>
            <a:picLocks noChangeAspect="1" noChangeArrowheads="1"/>
          </p:cNvPicPr>
          <p:nvPr/>
        </p:nvPicPr>
        <p:blipFill>
          <a:blip r:embed="rId2" cstate="print"/>
          <a:srcRect r="50533"/>
          <a:stretch>
            <a:fillRect/>
          </a:stretch>
        </p:blipFill>
        <p:spPr bwMode="auto">
          <a:xfrm>
            <a:off x="457200" y="2819400"/>
            <a:ext cx="4089400" cy="3505200"/>
          </a:xfrm>
          <a:prstGeom prst="rect">
            <a:avLst/>
          </a:prstGeom>
          <a:noFill/>
        </p:spPr>
      </p:pic>
      <p:pic>
        <p:nvPicPr>
          <p:cNvPr id="14342" name="Picture 6" descr="http://www.jillstanek.com/assets_c/2010/01/Ellen%20Malcolm,%20EMILY%27s%20List,%20abortion-thumb-500x212-8476.png"/>
          <p:cNvPicPr>
            <a:picLocks noChangeAspect="1" noChangeArrowheads="1"/>
          </p:cNvPicPr>
          <p:nvPr/>
        </p:nvPicPr>
        <p:blipFill>
          <a:blip r:embed="rId2" cstate="print"/>
          <a:srcRect l="50400"/>
          <a:stretch>
            <a:fillRect/>
          </a:stretch>
        </p:blipFill>
        <p:spPr bwMode="auto">
          <a:xfrm>
            <a:off x="5638800" y="1905000"/>
            <a:ext cx="2941607" cy="25146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19200"/>
            <a:ext cx="3962400" cy="4648200"/>
          </a:xfrm>
        </p:spPr>
        <p:txBody>
          <a:bodyPr>
            <a:normAutofit fontScale="62500" lnSpcReduction="20000"/>
          </a:bodyPr>
          <a:lstStyle/>
          <a:p>
            <a:pPr>
              <a:buNone/>
            </a:pPr>
            <a:r>
              <a:rPr lang="en-US" dirty="0" smtClean="0"/>
              <a:t>     “We envision a world where women are equally represented at all levels of government, and achieve the highest leadership positions with our legislative and executive bodies; the influence of women office holders leads to the adoption of a host of progressive public policies to ensure that women have equal opportunities at home, in the workplace, and in the public sphere; our community of millions of engaged women and men ensure that the voice of women is heard and their power is celebrated.”</a:t>
            </a:r>
          </a:p>
          <a:p>
            <a:pPr>
              <a:buNone/>
            </a:pPr>
            <a:r>
              <a:rPr lang="en-US" dirty="0"/>
              <a:t>	</a:t>
            </a:r>
            <a:r>
              <a:rPr lang="en-US" dirty="0" smtClean="0"/>
              <a:t>	            -EMILY’s List website</a:t>
            </a:r>
            <a:endParaRPr lang="en-US" dirty="0"/>
          </a:p>
        </p:txBody>
      </p:sp>
      <p:pic>
        <p:nvPicPr>
          <p:cNvPr id="17410" name="Picture 2" descr="http://www.tigertalkonline.com/wp-content/uploads/2013/01/Clinton-2016-tattoo-595x1056.jpg"/>
          <p:cNvPicPr>
            <a:picLocks noChangeAspect="1" noChangeArrowheads="1"/>
          </p:cNvPicPr>
          <p:nvPr/>
        </p:nvPicPr>
        <p:blipFill>
          <a:blip r:embed="rId2" cstate="print"/>
          <a:srcRect/>
          <a:stretch>
            <a:fillRect/>
          </a:stretch>
        </p:blipFill>
        <p:spPr bwMode="auto">
          <a:xfrm>
            <a:off x="5029200" y="381000"/>
            <a:ext cx="3352800" cy="595834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Baskerville Old Face" pitchFamily="18" charset="0"/>
              </a:rPr>
              <a:t>Issues</a:t>
            </a:r>
            <a:endParaRPr lang="en-US" dirty="0">
              <a:latin typeface="Baskerville Old Face" pitchFamily="18" charset="0"/>
            </a:endParaRPr>
          </a:p>
        </p:txBody>
      </p:sp>
      <p:sp>
        <p:nvSpPr>
          <p:cNvPr id="3" name="Content Placeholder 2"/>
          <p:cNvSpPr>
            <a:spLocks noGrp="1"/>
          </p:cNvSpPr>
          <p:nvPr>
            <p:ph idx="1"/>
          </p:nvPr>
        </p:nvSpPr>
        <p:spPr>
          <a:xfrm>
            <a:off x="457200" y="1066800"/>
            <a:ext cx="3657600" cy="5410200"/>
          </a:xfrm>
        </p:spPr>
        <p:txBody>
          <a:bodyPr>
            <a:normAutofit/>
          </a:bodyPr>
          <a:lstStyle/>
          <a:p>
            <a:r>
              <a:rPr lang="en-US" sz="2000" dirty="0" smtClean="0">
                <a:latin typeface="Baskerville Old Face" pitchFamily="18" charset="0"/>
              </a:rPr>
              <a:t>EMILY’s List is dedicated to helping elect pro-choice Democratic women.</a:t>
            </a:r>
          </a:p>
          <a:p>
            <a:r>
              <a:rPr lang="en-US" sz="2000" dirty="0" smtClean="0">
                <a:latin typeface="Baskerville Old Face" pitchFamily="18" charset="0"/>
              </a:rPr>
              <a:t>At the moment, they are supporting Wendy Davis in her run for governor of Texas. Wendy Davis became a famous pro-choice activist after her successful 13 hour filibuster of a Texas abortion bill.</a:t>
            </a:r>
            <a:endParaRPr lang="en-US" sz="2000" dirty="0">
              <a:latin typeface="Baskerville Old Face" pitchFamily="18" charset="0"/>
            </a:endParaRPr>
          </a:p>
        </p:txBody>
      </p:sp>
      <p:pic>
        <p:nvPicPr>
          <p:cNvPr id="18434" name="Picture 2" descr="http://trailblazersblog.dallasnews.com/files/2013/06/photo-13.jpg"/>
          <p:cNvPicPr>
            <a:picLocks noChangeAspect="1" noChangeArrowheads="1"/>
          </p:cNvPicPr>
          <p:nvPr/>
        </p:nvPicPr>
        <p:blipFill>
          <a:blip r:embed="rId2" cstate="print"/>
          <a:srcRect b="11072"/>
          <a:stretch>
            <a:fillRect/>
          </a:stretch>
        </p:blipFill>
        <p:spPr bwMode="auto">
          <a:xfrm>
            <a:off x="4572000" y="914400"/>
            <a:ext cx="4343400" cy="2895600"/>
          </a:xfrm>
          <a:prstGeom prst="rect">
            <a:avLst/>
          </a:prstGeom>
          <a:noFill/>
        </p:spPr>
      </p:pic>
      <p:pic>
        <p:nvPicPr>
          <p:cNvPr id="18436" name="Picture 4" descr="http://s3.amazonaws.com/static.texastribune.org/media/images/2013/07/01/TXTrib-CapRallyWomen-CCR004_jpg_800x1000_q100.jpg"/>
          <p:cNvPicPr>
            <a:picLocks noChangeAspect="1" noChangeArrowheads="1"/>
          </p:cNvPicPr>
          <p:nvPr/>
        </p:nvPicPr>
        <p:blipFill>
          <a:blip r:embed="rId3" cstate="print"/>
          <a:srcRect/>
          <a:stretch>
            <a:fillRect/>
          </a:stretch>
        </p:blipFill>
        <p:spPr bwMode="auto">
          <a:xfrm>
            <a:off x="4648200" y="3938353"/>
            <a:ext cx="4173097" cy="2767247"/>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Membership</a:t>
            </a:r>
            <a:endParaRPr lang="en-US" dirty="0"/>
          </a:p>
        </p:txBody>
      </p:sp>
      <p:sp>
        <p:nvSpPr>
          <p:cNvPr id="3" name="Content Placeholder 2"/>
          <p:cNvSpPr>
            <a:spLocks noGrp="1"/>
          </p:cNvSpPr>
          <p:nvPr>
            <p:ph idx="1"/>
          </p:nvPr>
        </p:nvSpPr>
        <p:spPr/>
        <p:txBody>
          <a:bodyPr>
            <a:normAutofit lnSpcReduction="10000"/>
          </a:bodyPr>
          <a:lstStyle/>
          <a:p>
            <a:r>
              <a:rPr lang="en-US" dirty="0" smtClean="0"/>
              <a:t>Friends of EMILY’s List</a:t>
            </a:r>
          </a:p>
          <a:p>
            <a:pPr lvl="1"/>
            <a:r>
              <a:rPr lang="en-US" dirty="0" smtClean="0"/>
              <a:t>Pledge monthly donations, anything $5 up.</a:t>
            </a:r>
          </a:p>
          <a:p>
            <a:r>
              <a:rPr lang="en-US" dirty="0" smtClean="0"/>
              <a:t>Majority Council Members</a:t>
            </a:r>
          </a:p>
          <a:p>
            <a:pPr lvl="1"/>
            <a:r>
              <a:rPr lang="en-US" dirty="0" smtClean="0"/>
              <a:t>These members give anywhere from $1,000 to $5,000 a year.</a:t>
            </a:r>
          </a:p>
          <a:p>
            <a:r>
              <a:rPr lang="en-US" dirty="0" smtClean="0"/>
              <a:t>Principle and Major Gifts</a:t>
            </a:r>
          </a:p>
          <a:p>
            <a:pPr lvl="1"/>
            <a:r>
              <a:rPr lang="en-US" dirty="0" smtClean="0"/>
              <a:t>EMILY’s List can accept unlimited amounts through their Non-Federal or WOMEN VOTE! Accounts.</a:t>
            </a:r>
          </a:p>
          <a:p>
            <a:pPr lvl="1">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dirty="0" smtClean="0">
                <a:latin typeface="Baskerville Old Face" pitchFamily="18" charset="0"/>
              </a:rPr>
              <a:t>Mobilization</a:t>
            </a:r>
            <a:endParaRPr lang="en-US" dirty="0">
              <a:latin typeface="Baskerville Old Face" pitchFamily="18" charset="0"/>
            </a:endParaRPr>
          </a:p>
        </p:txBody>
      </p:sp>
      <p:sp>
        <p:nvSpPr>
          <p:cNvPr id="3" name="Content Placeholder 2"/>
          <p:cNvSpPr>
            <a:spLocks noGrp="1"/>
          </p:cNvSpPr>
          <p:nvPr>
            <p:ph idx="1"/>
          </p:nvPr>
        </p:nvSpPr>
        <p:spPr>
          <a:xfrm>
            <a:off x="304800" y="914400"/>
            <a:ext cx="6477000" cy="1524000"/>
          </a:xfrm>
        </p:spPr>
        <p:txBody>
          <a:bodyPr>
            <a:normAutofit/>
          </a:bodyPr>
          <a:lstStyle/>
          <a:p>
            <a:pPr>
              <a:buNone/>
            </a:pPr>
            <a:r>
              <a:rPr lang="en-US" sz="2000" dirty="0" smtClean="0"/>
              <a:t>      </a:t>
            </a:r>
            <a:r>
              <a:rPr lang="en-US" sz="2000" dirty="0" smtClean="0">
                <a:latin typeface="Baskerville Old Face" pitchFamily="18" charset="0"/>
              </a:rPr>
              <a:t>Through the WOMEN VOTE! Super PAC, EMILY’s List mobilizes women to get out and vote in elections of all levels, as well as joining in various marches and protest, such as the March for Women’s Lives.</a:t>
            </a:r>
          </a:p>
          <a:p>
            <a:pPr>
              <a:buNone/>
            </a:pPr>
            <a:endParaRPr lang="en-US" sz="2000" dirty="0"/>
          </a:p>
        </p:txBody>
      </p:sp>
      <p:pic>
        <p:nvPicPr>
          <p:cNvPr id="19458" name="Picture 2" descr="http://www.lesliebyrne.org/wordpress/wp-content/uploads/2008/02/women_vote.gif"/>
          <p:cNvPicPr>
            <a:picLocks noChangeAspect="1" noChangeArrowheads="1"/>
          </p:cNvPicPr>
          <p:nvPr/>
        </p:nvPicPr>
        <p:blipFill>
          <a:blip r:embed="rId2" cstate="print"/>
          <a:srcRect/>
          <a:stretch>
            <a:fillRect/>
          </a:stretch>
        </p:blipFill>
        <p:spPr bwMode="auto">
          <a:xfrm>
            <a:off x="304800" y="4648200"/>
            <a:ext cx="1524000" cy="2078182"/>
          </a:xfrm>
          <a:prstGeom prst="rect">
            <a:avLst/>
          </a:prstGeom>
          <a:noFill/>
        </p:spPr>
      </p:pic>
      <p:sp>
        <p:nvSpPr>
          <p:cNvPr id="19460" name="AutoShape 4" descr="http://emilyslist.org/sites/default/files/u5/section_women_vote.jpg"/>
          <p:cNvSpPr>
            <a:spLocks noChangeAspect="1" noChangeArrowheads="1"/>
          </p:cNvSpPr>
          <p:nvPr/>
        </p:nvSpPr>
        <p:spPr bwMode="auto">
          <a:xfrm>
            <a:off x="155575" y="-1143000"/>
            <a:ext cx="2381250" cy="23812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2" name="AutoShape 6" descr="http://emilyslist.org/sites/default/files/u5/section_women_vote.jpg"/>
          <p:cNvSpPr>
            <a:spLocks noChangeAspect="1" noChangeArrowheads="1"/>
          </p:cNvSpPr>
          <p:nvPr/>
        </p:nvSpPr>
        <p:spPr bwMode="auto">
          <a:xfrm>
            <a:off x="155575" y="-1143000"/>
            <a:ext cx="2381250" cy="23812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4" name="AutoShape 8" descr="http://emilyslist.org/sites/default/files/u5/section_women_vote.jpg"/>
          <p:cNvSpPr>
            <a:spLocks noChangeAspect="1" noChangeArrowheads="1"/>
          </p:cNvSpPr>
          <p:nvPr/>
        </p:nvSpPr>
        <p:spPr bwMode="auto">
          <a:xfrm>
            <a:off x="155575" y="-1143000"/>
            <a:ext cx="2381250" cy="23812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6" name="AutoShape 10" descr="http://emilyslist.org/sites/default/files/u5/section_women_vote.jpg"/>
          <p:cNvSpPr>
            <a:spLocks noChangeAspect="1" noChangeArrowheads="1"/>
          </p:cNvSpPr>
          <p:nvPr/>
        </p:nvSpPr>
        <p:spPr bwMode="auto">
          <a:xfrm>
            <a:off x="155575" y="-1143000"/>
            <a:ext cx="2381250" cy="23812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8" name="AutoShape 12" descr="http://emilyslist.org/sites/default/files/u5/section_women_vot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0" name="AutoShape 14" descr="http://emilyslist.org/sites/default/files/u5/section_women_vot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2" name="AutoShape 16" descr="http://emilyslist.org/sites/default/files/u5/section_women_vot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4" name="AutoShape 18" descr="http://emilyslist.org/sites/default/files/u5/section_women_vot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6" name="AutoShape 20" descr="http://emilyslist.org/sites/default/files/u5/section_women_vot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9478" name="Picture 22" descr="http://voiceofdetroit.net/wp-content/uploads/2011/07/March-for-Womens-Lives1.jpg"/>
          <p:cNvPicPr>
            <a:picLocks noChangeAspect="1" noChangeArrowheads="1"/>
          </p:cNvPicPr>
          <p:nvPr/>
        </p:nvPicPr>
        <p:blipFill>
          <a:blip r:embed="rId3" cstate="print"/>
          <a:srcRect/>
          <a:stretch>
            <a:fillRect/>
          </a:stretch>
        </p:blipFill>
        <p:spPr bwMode="auto">
          <a:xfrm>
            <a:off x="2514600" y="4429125"/>
            <a:ext cx="6076950" cy="2428875"/>
          </a:xfrm>
          <a:prstGeom prst="rect">
            <a:avLst/>
          </a:prstGeom>
          <a:noFill/>
        </p:spPr>
      </p:pic>
      <p:sp>
        <p:nvSpPr>
          <p:cNvPr id="19480" name="AutoShape 24" descr="data:image/jpeg;base64,/9j/4AAQSkZJRgABAQAAAQABAAD/2wCEAAkGBhQSERUUEhQWFRUWGBgZGBcYGB4dHRgdHBkWGBYYFxsaGyYgHhwjHxoVHy8gJCcpLCwtFx4yNTAqNSYrLCkBCQoKDgwOGg8PGiokHyQvLDQ2NCwvLSwpLywsLCwsLC0sLC0tKiosLCwsLCwvLCwsLCwsLCwsLCwsLCwsLCwsLP/AABEIAMIBAwMBIgACEQEDEQH/xAAcAAABBQEBAQAAAAAAAAAAAAAFAAIDBAYBBwj/xABEEAACAQMCBAQEAwYDBwIHAQABAhEAAyEEEgUxQVEGEyJhMnGBkRRCoQcjUmKx0XLB8BUzQ4KS4fFToiRjc5OywsMW/8QAGgEAAgMBAQAAAAAAAAAAAAAAAgMAAQQFBv/EADIRAAEEAQMCAwcEAwADAAAAAAEAAgMRIQQSMUFhE1GBFCJxkaGx8DLB0eEjQvEFUpL/2gAMAwEAAhEDEQA/APXbVurCrTUqQNTyVnXIrlPmuE1SpNmubq6aqaRjuuTMBjEyPoJwV6gjvHSorVqa5NcmuTRUqTprm6mE0pq1E/fXQ1Rbq7NUopd1d3VCLgPKu7qlK1LSqOa7uqqUTppTXJpVFE6aU00CnCoolNd3UorhFUouzSptd3VFE6uxTd1KaipdIrlca5GSYHvXLV4MJUhh3BkdudUro1adXJp1cNWqUbLVe7bq2ajcUQUpDGs0qtFKVEhpLhet822GxzYY/lZl/wAqtzXnvgfxZZUmw1wDcZQmRk81z3x9fnW/3UIoplEcp80t1R7qi1N/ajN2Un7AmpSFCuMeNdNprht3WbcACQqk88jPKrPBPEVnVKxssW2n1SCCJmOfyPKvLvHrB9WG/jtWW+6CtB+yddv4jv8Au/8A+lAHZpN2Dba9DmlTd9cLUaWnVn/EnF7ll0CGAwJOATz6T7Ud3UC49qES9bNxQw2NiJyCpXn7iPkTSpiduDS26EAzDc3dzj0TdQ4wH1DEGORUcmX+EDow+x7VVv2bbK2Xc7RtO539RRueSB6ojlkCrK6jaZW1tCkwCVHwkw3OdwCnHYGotdxIoN21fS4AAY4KjA+DorDr0pDqqyulG11gN57ED7KLwajLcuq0j0oY+ZOftFausx4a1Zuai65ABZFwOWDFaUUzT0GY7rF/5SzqCXCjQ+wTga7NNFdin2uang12aYK6DUtWpAacDUe6luqlFLNKsv4ouXRds+Wbm0g7lQkTDL2P80TUL2lOPLuOIn1GScNkhm5EAH5yOkUoyZIpbm6O2Nfu5v6eoWnu6tF+J1X5sB/U1BxLiC2bZuMCRIED35c6x/FOBl122kVGBZicCQCynCz3HXpRTiWuS7pLa+YoZvKnORyBJHPFAZXZ+Cc3RM3MzYJo9h6XzlXbPGblxN6Iqr3YknmQcCOUTzqvda60sbrmFMLb9PS2QDtDGfX8+XKqlvhz2re3ezYc7FABY7YdQYJ/h+5rt3SWVB33CT6wNz9/Sp5x6dscugqveI977p+yJrv8dVeKFn65VDj1hAikMWcsNwZixHoBIyeUmfrR7wQ86c+1xv6IaGpxGxbaTtg+XAUZESScKOsdT1+VXPBdz9y//wBQ/qqUDAPFBCbqi46QtcDgjJ63/C01I1Fvru+ttLzy6TXK5urk1aiRWlXZpVai8H4Vf8i/buMu4IwbbEEwfcYr1zg/imxqcI0Nz2N8QjHTH+h3rL3kOBdRXUTMEQwhUmDEHJI9/wBchxffaukKuwszbVIA9Mn6dIrAZXRHOR8l2H6ESNL2O4HGDfYVRv0Xtk1j/Ffiu3BspcTs53DpzUZ+/wBqzPAPF9/TyGXzFaCQzHGclc4Jz7cqhv6BdXqLtxnS0XYsBIgzIwZ5yB/1TypntLTVcrJFoJpL3Atrzwh/Fbu870dX2ptIkEgAyI+5rSfsw4hN68kfGu6e2xoj/wB/6UPTwnbYf70ESMgZAO3J9WImiPgzSrY13lqQwKMu6eY2q8/oKoS0RY5Wj2F2xxBGAT16ei9GmoTrEkqXTcOY3CR8xNTTWIvFfxOoYE7jcKsNm4AD4TPTkftTnv20sum04m3WeB+62ytPLPyzWe8WaUtsMqAA0lmA9+vsCfpQXiIBRgGtqYkMFKHHq2rmZPKtFxvRJftrbLctpMEEiIkH5jcp9iayamX/ABm+33WqOJ2le2Vhs55Hb+0Bu69oIa/aELnqQFVgSIBhtu+Yyc9q4eIhd03yfjLbUnkqh+cdCvKhmqFq07WdtxtgJMsAGKo7hj6ZnYz+1XuCWrL3Htm2U2yq+tvX6nB9iItA/MGueZHAbiT9E72p5wA0eiO+GbCBt6MWVkIyB0eJEdMGjWq1q29u6fUdogTJ7VS4bZVG2qAFCmAOQ9QJ/UmmcfvbVtnaGh8giYlTmB251v0sn+Dd8fusjrn1AD8k/wAK6/FFAJKuIBJx259elVeL8aa3ZS5aXfvZQAQeTAmYBmRHKg76xYO1QTzzbYA5GD+uPpTuO7v9nKwOwpsacjbBIPvyNNMwINHon+ysYWlw5cBnj+VM3iK9mNv/ANtux7v8qNcD1j3LCNcADncGA6EMwj9K81PFw2MQwPIucHGCVxzHOtn4V4hbt6VFe4s+o5wcsTmfnQRTh76vor1EDRFbBZscDsfJaaaq2tUTedegA/y/vWf1/iBxfIt3F2BVAA2GWOSfV0ggYPMVLwnX3G1MMoIZWJaCsFduOZBJkfen+ICaWM6V4buPlas+KrzItu4mCrMP+pT/AGoY3E0A3G6ZI3RgEYchcLJIaBE/nkUe4xZ32mEAnmu4SJzE1ijeur8YtWieS+jrBkzJOBcGPzJPKsmomMclBbdPNGIQ1zTYviuFd12vDL+6uGQWxLyw3ALHTlB+hodqdQCqKd29RABEALk46zMVNofOukqNQu4CTsJG3NsqdoWDjof46uPwliR5h3bLQG5Z3FlmY3GIIj6k1hk1JvNLfp9ZGCAWkAHmwT9u67or1t0332JZXgyxzvKeoCcQA8x7U69xC2isFNsMU5ooifMwAQP/AE+f96EWeIadiFRHckqBuaB6jbCkwOUvH/I3OotRx1UwthJ2nJlgGV3D8+mxHYU4TPqg3KCTVabdYLiPLp8Pz9kR41qLd1i6MxMgBSp+HJ6k+3YZ5Uc8Fgi3cBBHrBz/AIR/asve4xfhvJgsLl0bFUfAoubeSyGwCMmSB3itnwS/gK07zbRjPygz7z0ooJSZhurNrNqdWJNOYWtNCue3oEXmob+vt2yA7qu7AkxNUOOeILelQM4JkwFXn7n2A715Xx3jBvu7uWy0AcwokkL8ucfWulLMGLhHsvQj41a5uGnsliuJZgB1zA5jBoU3GeIFwwKD0hduCrHJ3AT1g/ahvA/LFoFDcFwiGC7on1Fd20cvTOO57URdVC/8XE/FuAwGjln8yj5D3zna9z22XfL/AIvQy6SFrqDPnu/keiF63xjrFuMrXdpBghVWB8sV2nPd0THcxfcckwxk9TPvzpVmLn3iQfNbm6PS0Lgffr/KgucTHlsbLCVIO0n8qhfVtckTM4Ht9YVQai3cvXSfMAAQ7cGBnPSIEn+b3oZbXUlAQq3sqJYKZAWGM4bdvz8lPetJqNtvTXEV0EqfSO0vgy3OZGBI3DmKU2UyOIdVUePweaKKVh90NN2MnPUdfTyU2htXbNry2QEydrbgObQoz7s//WtTPfkCbJAJJiEggq7AEl8dz2g8qG8M1puIGe6dwJXb6cn0spAK/wAkT0YD63lvHkLjEgPjaD8KpI9MGf3kY6qa3McC0Vx6LNM1wed1Xm/1IQNPGsVvLhGcbA0AH0qRynuPvU1rxEEv2Tt2i053MMllI2mQBnFDtVxW4xRbikeWwgLKsshV6zyie/OoSwvK8pcnySwdn3CQEOwnaMjcRHt84wmbafd876LRqXtY3bN+raQKvuAfVbZP2j6eQG3DnJGQP6E/SgvEbpW9cdFcJcO4MHA3z6vhZekxnGc15xdUqSGIzyivStObWqVVQpd8sKQNrSuIk5HY1erledv7WvO6N7mbqPKg0+681tHW6AXUbiqnbODLCMQB+lF/DYcC+QVZ2ubiCdsTJJJAPOR079qbwZFt7duwIzb5DGOkkbvp1oBqtcdNeubboHmORENkghhBHsw68mrISXtIN/VdVk/iMdG546eXn2W0a1cOYsqTzMFjygdB0muhLvW6q45BP7n6/SsvwviDXX9VyQQwJExiejZx/lV08St/ludMCUn8o9UpzkkdzE1GabcMur0/lUdI7FZwD16qfxBrLttFNu6xYFtzLA9PTdtxHKrmj4oms0+26CNotliDEkzlduRkfrWc41xO4ouWhBtsMHHqCwAwIMfkj71d4RqE3Ra3KPLQNk5YEycHlmtEbS24mu5/MLW/SA6UFzcjII8sc/XC4dAFO64FKgGQpuAxkCJx1H96L29S72gh2okLt3zyxt9UQfnNUV4gpKo370PdOOWNoAXOcM3P+WiiX8AAlQAAEcSOQhd3IHpzOI+VNgiu9x7LKYGxtG5uefzrz2Wf4nwLyjvLsSxYgC4YkdIj4eworpnARVtvc2DkSk8yf5c9f0+lLitk+YigBVcQdp+Ig/ERGJ9PTvQhNdcVR6NQoHJfSSMk4G33JOZzGQaAPbBIWgeX50Wl7Ymwts0TnzHl3yET43cBAm5LodyrtgtLZOflOe56Vc8MXylxrjrchkgQpIHwkkZjPpoEkXGUOLggfEUAhQQkEiMgQQD0Na5EFpBbF4enttx8WTJyA0iBnK0yJ3iP3jFKpTG6EMabuxx6np8PmiOq4jKN6LnKeQxB5n1exrOX1TUFW8tnKcjIUTKmDJ9h+veir3lz++kHBPoGC2ZMZw0/OqGka1bLhWZlxBAkH0qT+U5mRHtU1URe4OBo/H+Fli0zfDcADfr6qPT6PYwZbKKeUm4ZjEDAyMDBotpNxBZtsgRCkkZIg5HsaE6rixDi3bAbfIlgPzHavMY5D5TRLT6thbVDZKwqgtuU/lBkgZzWP2bDnF10D5+Xmgk072NDvPuLpAeO6ddPaHk2kO8+UQwLfEWa1MnkLhH39qpWtbqGVTaULu2FV8sAAC6ybSQsxtH0BmtCt68f+GgHu8945L3j70gl8nNy2PYKTH3PPpWVs1CnUT3ys7mXwneH77tZQXQ4cKu7eOZMn6kdar8e4y+muKyHLLERIME4P351ctaJ4zfY8uSgd+ue/wCgodx+6LaKCzMwCw0D4lJgv2BzI60ULqlDgfP7J0MXikRnqo2a/qLq+db3IADsJX4TPqgGJ/stWzolCttsIAAeq49J+eQf6r9BGo4mzXEa2CcerZ1G4GPSBAxip9TqvT6bdzAgbhyADbT6j/hMRiDHOuuJo8kn8+S3iItYzaRVeffrkITYu+TcZFvAOSoKhGJ+IMsY7x9/eptHdu3ifJKMB6SCoUAEKIAmYhAOXT3qzxrRblm0tvzCRJYDIgcyf8Kf9I7VW4VatW1ctcYXBIZUPxBRv9O0TGBnoV7GsOmfvIG7HxpGzUOfvc4AnFYvtlRvwFpmbec4MDOYAJ5UqL29Jaj1WbhMnKkqOZj0tckGIn3mu10fZoz0+p/hT2+Uf7H5D+UA4fqyNqw2Tg4I/uB9OZqVLT7wt5LKFz8Ppkg5meZMbhg80M4NBhotRb1Sn8qG0WAIPpMQY6z3+Va3U6be6s9tSUna2/IyDMAew/0TXFkj8Oif9gsUjz4jiwmrPCyi67nu06rGCxZwvJuvuyXAPmnel/tG1JHkOsfzkc3RVHwnOXkdNnvRzjFm5cCnT3QrKTPqwRhgDH8yqD7FqqJotSrqdwuWwYZSwJYQx/N1mAQe/tRtewiz9yl+0Tj/AHKrKLd7ztrXbdy2cuTu/O6yIWSDt/WOlFDrJtFCSxKMJ2sAYU9/l3q5q7DeW3kqouECMAdZz7CWP3oXfe8dIIUm+1xllRPoVdxYD5ED71ccL5wXN4B88/ZLlmc79ZvCxD2PNg8vfpjtitZ+zq7DX1n/AIePs/8AQkUBucMcIJBEDkcYM9/kaO+CtHsu3MgggCR7wf8AtXVkaS33elfdYWNAcPzotJ4ZCbLlq4m82XZJmMbiAce5QfWucYUMuFKgghCBuiRI5Dpj5/Wq93UPptfeYDDxI92XEGRkHselXuI8Vuum02NzfYqCpggGcYmfYVNVE2Vu0Gi1DE/Y7cG8hVtHo7qLahwUFogyIl5faSIwMif8IoP+JuErAsOpAJny92YP5YGQGj2I6itRnbtK+jbz3ZOOUdOvXpQG7wW2YHk3RtII2spghmbv/MwjsYrkB4Dfe8yuhbgfdJTdLpGdil2wEXYPWAVO4hAVicQS8Y6e1WeHaa3c3sA8hmUzsH8J3DEEdoq+NRIg7gcZZYk/TBODyqLXa9dgOYBAb0tyIaY5e5BzmKVHL743DC1x6iQCt5ruq2v0zIUhEK/xE7bm7cxEbOZ27eU5B+vNPxBlEk3EVYB8xSFHpI9NxR0BIkg819osaq2t5V3Bbi4dQSUMdOUzggZA51JptruwdfSfSFaWknnk4EcgMU6N9Nc7Ir8/MITO/wA7HfI/r0Vfh2hYGWLDbBWD6XBBIG7qMjHyNd1fDVdy7WzuICmLkYx0K8/elxO6VHmeXbzcVIMzBwrcoiQBE4inf7WXUWhsJK7QhMkGRExI9+dV4Um0ynjH5ylyzeK+3clWERhZ8oK2AAJYMcEQMZJ94qxo9RctoFNvqfVuCmDO0AnqCx+8VS4NpfLuLBcjCwXDDmMxjPvVfi3CrWmG5vMYPuGNvpG1gwgg/wDDY5/+SOtXp5C0005PZENQWR7C0EXfVE9RxFmlbirtaAR5yjk9wgCSY5kR/J7EVVt2mVJBbOd1og8hMSDGZGOv0oXotLa8/aVuISxJYsCAwN1SvwdSWPubhNafS6K3pbQVd4UNIhjORECOmOVHJM7cAc+is6kujLA0AHyv9yh+k0K3rsm4wZUtlS0TmQN0z6t2yfmaLAMxnzeYwSFhuZER0Bcg+8dqznE9aPxKuAzKu0HcJmPiB79RUo41YBHogBgINtTgE+onqSkCO8mtcMjNpa7C2ugkdGwtyNo6A0jlzRszQLpEloO0RhwqjI5me9CbKvdssPNuqRcYBkA3QBAEDp1oVr9YrojIyhlVQyhdpLESzYAEAj9elPN25+CPkFg63CSRHKCSc9IikvjjcdsbQO/PRLng8HTlzvOuKPX7oto9FFzezXnEEbXQsBmQRk56T2qLxDpg1tmRtm1NwG0CevM5H0zis9xXxFqbJIRpJfaJAOAiEx8yTVbiPiLUMxtyDvVfyifUgkTGOZpHskgIOFzY5w1455H3R/R8Pa5aNu4WRvSS4aSYJHfqJH1PahWr0gO9PKutsMc43kBuoXIPqHsGincC4mtsMLrBDHxhwSYMgdeQLVducbsOYFx2Ofz9tx6Edm+1U5xDztGE/UAGQ2R+fNWrLq67mtbWPMMomeoOM0M1dtlu+au20qwZYhRgSZHymR2mq+u43atsRscsv8x5x7tVrR6fz9yXAzWyllgcwGABIB7kHPcGgZE5gMnAVRarwne7RPGVw+IWUkfi7a5JjYTEkkgEryzSpXuDOp22renKAALvQlogYJnPb5RSpvjk53n5o/aH/wDq3/5C7rUtDUol28bQ8hQrgZLLKiQM/QdvlVRuOh181AwWxta5LlgxMD0TkDI6nmapeLdM7XtMZRbgDeqSFEMCvuefL3NWOEa20lu6rBCYDkpIQg4GOYO4HFdTT1JCGnusTnPHBx9Eb04tOpZltoApMsBGIJz8oP0oVqOL6W2UFy3tNxdwx0mIw3P2FAeHcUC2nW4wjzJgGfQRDAf2otf4tw9bWluXrT3cgqpY4VRDM0elvXMr2JiAMr9hixz80oSuOUc09y0ZKhgGhZJMGYaVk5wRkUC1XE2sWbu62UIvhBc3sYTazBT6omFAjEgx3ksnDkCM9p1W15k27ZOLYO2FQkn+Y+wxWU8Sao35AuBE3SwAkOygLunqMYx1NNiiZCSBwpbnDunariLXbC+hjae6VZ4jOSEB6xMwOnzolwK6E01w22hUMqDzJ2lp7gDP60PARfJRbGoiy0pe8zEkhnfywICEjvuwO0Ue4jrrLq+zaqsu0D32kcgJxIz70+mOaUQBZyiPDrR4jcTzNQqXDZUhVTM7Zg/l/ik84HScQaVy7XWRvLe2WULMJc2EFlUnB9QMRnkes0O8JQuoQC2W2gAlFJ2wAAxEdOZPLM0zxfrDavXE9RVrhfaQAB8JdgAMgt1/lEUxjQ4Gub+aAgAi+Pz6opptSxuXizgqBChSSUJHJxMjmCDB51y9q3VVO8KSYguJJ3kYDETiJzgVEiD1eWQYWTP8QAXMdcAye8VzXEkW5O2BuJAwSCpM/Qn9KwGJrjW1bo9oI3Hz7ovpL77j6uR9JaIzMZxnkJ/vVZuLCNxuKFBI9UpkSCDumIgz8qFDjn4mwfJueUbZSXUyI7AduQ20F45aJVrKAFmX0kDBLFpwTCj94QSYifalewMlOMLNNOI2ggXZpafUaiN7gwzQu4GcMwjEGfy1z/bltgLaXwrQd5C8guCIIkMeg+dB11F4Fbdq2L1xVG/b8E4HXnyjl07VnRrgmpJ2svqgqcERhgYNPEY21+YWqBrZHFp8lrP2gcSa3Y0wRmUPekkGDAX+vqJ+dWNHp0sWVYPvVpno2WEmAZwAB86zXi/QXdTf0yWfVKHbkADqSewgA1qeGcAS1Z8reWYEyQBtkyTz9RHSZ6VbRsh8O8G/uT+6z5DzYTOLcVt2NRpjb23EuXlTe0ggSsMMx1POthdv9TeQDp6R9MlsmKxT+H/PcpdXzFSY3EKMqIJJB+UdZoIdb+FZNPqBsC7fUPVuXdhlMfPriCIxWV2ka/LcfndXuo5K9EGuUjd+KlSTBGyD3EiZ61FxHUEJtW5uckMu6BGMcowZB+orNavUpbFn8OzMJZVNvJZSRvA2ASTPP3NSarXEOhnabin03MbSGYAdYIVDz7ULNEGvDr69kW4bVcuDVtYtPbfZAueZLwBD+nn0A3Z7KKr3tVquVu8pM5LXEIMG6pYCZCgG20HM2j9TWg1yeQmGKupb0ozCCWkSAfcfbvQYcA0yqU8y5Bw25TmF2kTA5+syOrGsRkG924dT0vqqIrhOH40gEAsd0GQhG3aqnaRPqDF2/wCUijN+6o3rG2bpVcc/SGJwe277U3g163atrb84PGFLCGPKZ7klv1qHiulR1WB/x97ZPMTJPaBAimQe+4jjHkmMsZv6/FDuMIBDRubdKBQxbJAnHaM/pVbUasKdwUhwqgnBEekkAnkRkxz51R4zqLi21ubyGUiCJHJ8nlggQR9abr9daBtW2ZcmC8E7hCqFkcpac+/PpXVbGAwDJOb/AKSnU11hM4jwoBv3S24Yk3CzHvPLdnvH8o9qdwbRqrEOLQ57djdIOCJ55bNFv9nltOb6tZWSdqMwDPGW2jq0A+mZwcU7T2doQl0LE5TYQYnaQCcGJzXPEMwAB+6vByEJHDjdvG0pBcndgjAyPVPLrz9u4rT8PuKiG0GYtAPpUkKqoiyGAg1m7PExo7l2RPn/ABc+gMAR1EyR9elF1v3TpnS1qDYYqjAqCN0AEIWDyN0Hkp9zXQDA4bDjH7LPtpxPdPbWWgYLuffef70qxdvxNfUAKlwCJxyzk8/c0qzewMHUpu/spuPaxrb2S5u9QZAB74Ij2Ee1O0GiN+6Cwmyq7mYmJE+m25HJZz96g8Rk3bQVZuOHlSV2hVjJJJ+n1qXw3dvacXEu7Sl5VUsG/wB3tJaYHcwJ6c81ua0K3OINK1xvTeZZIS1ZDKAw8uJxzWNoJG3rT9Lwq5c0lor5Yi02GYAmZWV9vcxJinqgBdrro8CYUg46btuBPLPPMVp7GshTNgNCgiQADyG1dwzAj7RQEnhFtDjhYu1rL9tQlwqN7AqpU78eku/KCYGMzzqvf1lryhuW2V2CTJmB/CMHme3TNEvFGqG/aqwVKnMEgAhyk9II+gxWN1GnbYVQSskwR6smenOiDbylby0kLTcM0rDT6drpAViuSDLLvMA5yCRFWvwrajUtdcrsUD0j0liAMEH4QcnPTFB9P4quPp7Wma3Z8u0IYkEsyzP8WDPUde1WLF9/M3wH8wGV6HMr+lRw2q2PDlom192yd2m22HK7dyhWw3SAOYIBkiBWe49xi/qRbW+4uOPM2sB6mU7YVgAPzDn2Y9qh03HC95o/dLtYbi3UEySxHLmIoK+vZrq3Z2lRuk9SPhgQftHejYHKpXMK9K4fo0tr6VuhtuwlhCsRtyBzA7ewrP8Aj3jNyyPLX4LtuPkQw9Q7NEr8mqzoeJqz7/MJlc8tomI9UT9Caf4u4U+o06OoDLbcOQOZHwv+kH5A0tuHWUbxbcIfwSwbOlYOCBtUkEiAS655++Qf4auaDhoxd2sytgCMyWHI7uXeptTbRrD3Ld0XrbowUKNpVgQdryMkQPvRDwxp7A0/r3M20kQSSADG76mT8qA3dowBwECv3XtXfMtFraNh0mCeYET2MR9aE8f1nmqrketXdDPxQIjcIxnd960Wp4PZuu1prgtFmVbbRDEmWQrygHr2z7VnLiBdFcS4jjUI+55AMsGgq5JkQCTPIzOZmjapG8MkVng3HdxW1uYOAVmeayGAHWR6x8iK041oaF3g/EIhh/0n2zM15LbJmRzmQfetQnitSCr29jwZZRJJjpyiTVvj8lQnD3Oc5GDxw7gpuNNsqQN23cexbt9Rz51T8TcRY6dVUpdZbmWYb7olSQqmI2ZM9yBWf4Toruo1AFtk8xvhDGA2I2co5TRzScXu6e5dtun74ko5QDAAC7QeX5TyqUAatUxrZcHA81JwPVsmmtZdWW5cEjBELbJUznafbPaofGOguHWKSXFlVtIbkMQkCLhOZOdxOZNaHSa0iwf3e57jjaXUSoO0lh2OP6U51ndLrOYUEEsQOWarcAbCqSOiWA2B1Ww4dcC2wSym3ACG3EMBALjb6QpJAjEQZoVxbxI9kXmW3uFs29gn1NubaeQ+oxWV8KcQc/iLTyFtNIUclmQF98gGP5Z50e4vaPlsQ3+9Nm2OXpILgnPsR+lIk0kPO1KZI4miVaPjG2SAUhSARvMGQASNsHkf6Tiq93U/uSwfaGvuxIjl5RcgmPbn/LQ65w1TZZUWHCk7muBmDAmFIHfHLvU+o4XcucP2AN5pBuYHXZDKM5DJIHuaCOBkZ90LQdyzN3WXbglbLNb2mS5EmRzAPScxGYFUONWE8u3eQ7gwG7Pwn+Eg8jirmmuv/GgAz1b09zHKKHceaLAVDNtrjMM/eB7zWxrs0kPbiyp9Drr/AJfmm4CqkNsdjLR1H61pOA8ba+WYMzbmBZSI2gRgsBn59qy13iCLZHq9XVOmBAEAA47z1qPgej1Xk3nthltKC1xoAELEqxJBEgnAycCKjq5OFAS3jK3dzR2rupZLjStsLciCRtPQsf5jEDnBqG41m5uHpPIBlJGwKAARtBAxPTMDFRXVbbYGnErewwI5gHzEJnkAN3tmgnifQMjbCSjRKqD6W/75OaqgaWhzxsFcqzb4tcQbTLbSV3LENtJWRjrE0qH6HhVw212JuXOZOcmf1mlVYWfxHo14f4nZDC7fJ8lQCC4OXM+kAAzEGjPiDiWm1FsbWtq7JutH4SecY6gkEQaF8HuJesmzbtrsC28P6vWQxuAEz1BI7bqreIbCId962kW1CoANpgfCoCmD/wB6us0m8ttVbWr0lixZuJua5cY+fbn0wJKlQIzMHM8+fSjWr1u0fvdwMSogEcuXtHtXnJubgYEdY7e36/pR/V8dK2Pw77Lx2LsuoxlZAIVpXJXkeX1ojGcZtJbNWEtDdN64zEgKDEnqZxjr3+1X+OW1sWpQzdtupY8iMgf1j713wVrCLJVYHrJYn5CCDHQ8654s4mfKZWIYOwG4AZjMzGOXL2pZvdSdtAZazXFeIteuu7kS7EmBjPYUZ4Ho9Re05FpWYz6SvMFTAmOXxRPLlWZutmtD4O4vrLTN+ER7m2CQoJiSegkZ9weVNkY4spnKzROaCd18fVQrpLtsb7wbbLKz/EJMyG7NMiDQ7hut8nUK4CMATAcSpwQJBozxTxS6271g2Gt+YSXW4Z9TNuLQUUhtwBBnv3qz4e/BvYfzbQZ1uSs49MAjcQZIGRFRhc2yQifsJG3jv9UY4R4d0yn8WX3LcVh5ewKsmMgjkARGB0Oa7qPEgsWrjKRIHpAM5b4P7/SsZ4m8RvfuQDCJhQuBjGIxjkKCeYT1P+v9GqDCTbjat0ws7RS3H/8Aqrep2q6+WzFw0fDLgDeI5RAAB7860Q1VwoqWNpCtiZjbnI2df0zXlmltbmA6E59h1P2k/StPruILpn8qyHeyIZfMBR/V8UGMrMdOpqOjHRFE4gFx4R3xVqjCOG9S3kyD6mAmR7jr9Kr+JdTau2WugTcKbWaMEAHafciY7RHapOH6Q34ulCtmCFDsCdxlWK4EKf8AXahHiTRuiHYF2BQrAcoAADr8wBI756mqb5JcjiTuWWsXdpBHMZrcL4g0mo09u3dtW1uobY3tI9A/3iA5mRlciCelYA09TTHxh9X0QxzOYKHC0vi7T6O2LTaK4271eYpM7CNu0q3UH1cia4vElttbIuvdDxukAEHHLvmRmsw+44zjnUtoQJM9NuMHOft7VGsAFHPxR+IQS4CrXpOtugW7flMDdlXCE+ohgVKAdTk9uX0qVrtwAqqKGgkEACWI+HljkM15vb1zq4cN6lIYE5yDIOa1mo/aPKErpbSX2EG7MqJGWVCMH5kgUHg90Q1GchDfB3FGt6h90k3BJnqwM/fLV6TpdJ+ItFWGSxMn8pVZVvvFeM275UyDBHIg5r2DwPxO3c0Ju6i55YQPuc8pUjJ7gjaI6mAOlG4cLMDlCEt7i4W0dy7gw3dYyon4Z79iKN20IW2bbgh9sYztKKyhz0MHlWTGis60tfS6LLIbjNu3A3kTIBeYDbRHczWSueIrw3C27W0LMwVTG0HoDzAiBz5CkhocSAcha3v21n5Iz4jtro9RctwrT6hzG3dJjaDHLv2oR/tIObaEkKGBYjnBMHaPkT9af4Z4H+N1C2TdFtm3EMwLSQJ2gDJYgGB1itTwzwXpbWqu2tY7RZdVZg21WBzIMTgQTnEEVbntZzyhY1852tpCfGraZLq29NbdNoi4HLEk42zvyDHyGeVC7Jv3VKJcfY0yNxCknnuzBJor4p4ZpjriuluC5Z2oSQ5bIEXJYkkmQTz/ADCjvD/Dfm6UXAxUmdqRjaCYOcSe8dam8bRj5pccbrpLQl1NhWWQFwTO0EARJU9g2DVLxZetm2q/nV5wxaMEnJ5D2qnpde+nc23AA5FOmeo/tRnScJsXmHmMVESAMKP4jgEk+46R70LbLqTi7a0rP6bhlkqCbl0EiSFeBJ5wCKVHddoVNw+Ug2YA9UcgAeeeYNKtPhOSRK2uiC+GePqts2LhCyxZWPKSBIJ6chBovrdEq2ma8PMLYQEmSxnaQekZMjoDQbjXge4lx/IU3LSzDlkBIVQXJEiFGckDFc4La8gLcueuOSPJAB6RPM4/SiaGuJIyQh1AkiG1wI7eaqGxb05EnduiQVBIAmY+f05U3jniO3dUpZ01q0uPWF/eGPeYWesCfeoPEekvW7hOotNaZxuRTiFnGO0T96C0J2uO4KNke1mwrY+C9fKNZ3hWBLJJA+cHoev1pni/Wp5a2/MFx9+4kGQsAjJ5TnlWZ0Wna5cREEs7KoHuxAH6mtCfCpt6tNPqXFr1hHjO0sCQQeRBxkfxChNbhnKc173t2BZkXKu8P4tdsMWsXXtk4JUxPsaL+N+EaSw1saS4H+IOJJPOVYzyMHaRjlyrNIaacFKkjMbtpRDi/Gr+qIa/dN1lXaC0TEkgEx7n71UYkqIptPVZT5Gq5S1HsPY/anqnWutekQDyrrJAGTJq6VWnWL5QyD/oiCDNej8I8cWLukfTXbaG6UIRnEerbggw3IiQAV7QZrzImktyDPI96TJE19X0TWSuYCAcFer8Oti4gWYWduDEBYmB0zNN4zdW2TsIK3FI57hOZn5j+lAfD3GkZF/dhrikzLR7znvmpeJaxmRrdm0gdPXC5xHP59vkazlpulstpZawt5IJA6EitF4F4C1+8XglbQLGOp6fQfEfpQFdM7kAQWY9+ZJr2j9n2kGkXaFDwkuevxKXKjqeQA+VNlcAA2+VeggL3GWrDc/E9AmXv2dJqdP5gIS4d2cZAIUSe3xHPYRmsJ4v4HqUa3aa2xS1bCLtEiR8ZxyyI+le12rYuGbcW3lSwmYYM0+Zb7qYgnJY4xybci5CXxs6EnI3FZX19IEEjBmee6hY3YBt/r+ls1DvHJD/AI45H8/nC8C8P623auKLwwHO5SoMyFAmexBwe9b/AFt3RalLVvR2bQvq6sxUWyWRZNwAIxJnByIWKo+IPD2h8x7903VVmxDgFu0yvOBOIoXpfFmi0UnR2nZyIJdpkf4uQHXApZAlO4Xf0WaVsmmIjfVDPf8AOyu+O+N2jYGjGmNq8HVgdiiVMkCZnqZ98dKg8ScN8vhSWw2bRV22/C0kKZxJyZBnp8qA8V8RNrNTbcqSLYJj80YZhjnEdI61L4ouO1jSgFyXVywJOYaV3d4BH6UxkewABZJJA9znFCeFeIrlm3etpEXl2sesQRz7QTihrNRjReEb9wiApGCSroSB19MzI7RT/EPh1bAlXJHYxM/Sm7mg9yk+G6rQjT3irBlJBBkEcwelX9T4gvsTNxhuEELCggyCCFAnBihSmpUvd6KgeUu0X4WoFt7k5yBnlj27zFb7hqoLI2ah0JVAoPJYUEwIyM/rXnnD1Gxo7ie3sK1Ph/WJcsDdd2ssqw3QSATtPLqIH0pD+StcFYUvjTSTbV53XVIygwe/96q+G9eUIaYKn9DXeNayVAXlOOgPShHDxtIB+hB/SgvCOSrW81HELBYlktFupLLPbOKVYTVcPYuTu5nsa5XQEli1zTGQoNf4ouXLQtLKJG1gD8YmfVjl7Vc8NcWt2hvuXAXXcbatv9JAMGQhBJ5DPp/pmAKRpPhjaWjqth1D3SCQmyPh/wARvxj4qOuurcZNhVdsbp6DrA7H70FsXlCuGQMWUBWJI2GQdwAwTAIg4zUQE0ttW1oaKCUTZsq3wnWeVftXIB2OrQwkGCDBHUY5UX8Z8cXWX/NBlm2yAhRRACqqgu3ICs8q5rYeFremt20v3kad7DewlFgDZtHcmZJ5e1CWi93UK2k8LJreOwoAsEgztE4kQG5gZyOsDtTLL7WBiYPKtj414/Zu20t2irQZlQIXBEA/5DtWUt6csCeg6/2q2usWcIthDqblGdMynO1R9ATQ/UoWuXCBIAk+wxmrGnMAV0alFV8y7AqABynBJP8Al3IoW8rfqSDGAUIiDUjHNRE5q3bs7lntTlylXrq2ppXLRBp+7FUorfCdQtu6CSQORI5j+YfKtRZ41ZsKzrcF243KOZPSewrJ6bRvcwiM0/wqT/QUY0XgzVO9pTaZBdMIziAerETzgScdBSnljcuKa0PrARrwLwdAj6zULKKy27YJjc7sFZgf5QfvPat3w+8VBuaVtwZYKkRcUeliI7xGRkT0NX9RpLOk0RXaDbsWyQD3UEhp6MTmR1asvbdWBOlItuvwWysMDbtukI7GI+NwhhiWBbBzxPHMrjILGceVLoQTv042CiDyD1Wss8US+0KG3SQsnaybstt2zCIqkRncW5Cadb41a3lLkuoDruAENukkwJ9RMLIMZkARWas8XkN+KXa1uN11Z3JkJbD4h3YhmxBhlIkcrGvtXbhuMoFwSVLgxMDadoGTHKfbnWyOd7sVn6La1+mcCTYFcdQex/PXp5h4743+I1JCwLdskKBykn1Ee3Qey1m61vHvCqKu5CFYCdskgjsJyPvWU8s1vjqqC4mokdJIXu6qzwfUi3fts3whhu+Rwf0NarjjL+Jt+SN0IDEyDuM9fYCsnY0RwWxP3xz/AEmjNviAuPfuQAU2snPAUxA7iAOdE8UEqPLlok8R2lXbcRkj/wBP8xHcz/4rH+INS924W/JOFHJfau6tQ291cCIKrBkycx0Ec81Ho9R/F9akLG+qKaYnA4CGok+1JiOn60bvaAGNsNuwABk9cd6gTh45G2/zE/8AinGM8JHiDlN0V7ZZn+b/ACEUS8INaF1zcdV9MDd+aTn7QKl4Ta0a27hvl3IICWwYMxmQRiTA3ZjacUI4Xw7zryoHS3uJ9TttVeZyfp96VJFtaSSmCWhfkjXGNQrXCFMqAAB3zmPtVIXfRcAaNkH+/TPT70O1F1lYruB2kgMMzBiQex5g1XW8ZOefOlhiY6W8og/FHJ+I0qoTSplBL3FW9Pwa63QD5n/LJqO5pUQkOzEgwQBA+5/tR7RaC9aClrbgFQRIOVbKmT7yP+YVdZhpbp/EIEuPtMwp24wCzD04g8xRE4wu1JpYmQh7Oe/l9Oyzj8Da3Ze5dBUGBbnm2ckDtHX3qnwrUW0uq11N6gyV7+x9qP8Aiji4vm2iHfJ59JJiAx5/0rOXrIV2CyQCRn2oRnlcl9Ndhen6PV6DWIT5NqYz6ArD7D+lBOP8ItLZbyrlwKoLC2dpWR+o+RFYnTX2RgyGCKK8S8RNethCoE/Eec9o3CV+h+1LDC04OEZe1zcjKCE0UtX5sR2IH6iqGzliI/Xnn/Xart66PLQe/wDSjcj07qLvgpUOJ7Cao2LRY4Enmasm56GUZ+lP4MvrM4x/mKoGgSi1BDi1qgucMuThD+n96nSyyr6gR8xFaFLWKH8T5A9jQskJNLM+OghF9qrGtV4K4PZ1Woe1fJAKSpUwZBEgE+xPTpW61X7ENPcX9xqbit2dVYfWIIrRtJSbpee+GeNJZdC08ip6RLMZnMcx06V6No/2qadiEvFV5AOu8rhdstuUbcY9Ijn3rDeIf2Ya3SgtsF22Pz22B/8AaYafaDWTe0y/ECPmI/rWObSsk/VytY1LiwN6BfQllITdp2W5bIxbZpWP5GziOmRQPiXCLd9WSyfIu5i23Kd/mE457nCsxzPlqMCsz+zvQ3La+cL5Ftgf3UNBbu04weq8+9adPEdm4wtajaHHI/lMcyrHl8j9zXFk00kLrbn4fuE8e82yiGq4fbOnHmqSwSCzkF5giWYEycseZAnFU/xBQRbeQMkPiAeQU/650H4/4xt27LKl3zpfaGjkAsmTADGSMjoaHPrF2DZuIcBhJOJzOeXPkK1aSN7GkuHKJpaqHGNU4vvgbCRB6SfiA/11oNpOCX7jtstEqD8UQvzLHHf7Vbtv5m4uxMkhR2EiIreX9E68KQ253MwQn+Vrm0H25iupA4tJryWOYAkDusFpuCXCQQ6qwOBkz0gkdCJqlY4Nce+dO3omSxUCIyfT0j2r0dfDgCk+Y+6ABgAY6HvXm/F3uB7jCSbbQ5KAhZMDmDg/51RkfJi1DEIxar6nh/lC4Q8i27JPRgDtlcUOstmadrNS5JVyDHYAe/QCm2elNY1zTTuUuRzTW0Ujul1iWlW55jBwZXYklWGQckDpNVeKaXybzJMxBDdGVlDIwjuCDVeys7h2Rj+lEuJ6Znsae7IBVTYfdM7rR9PIf+myDP8ABT7SQAgQu05X/wBf2qO4sE8jnmOX0pk0lMUtyokNLdTUqKKWaVMIpVFF7X5z/iFLSLbBvNLfCwAkJBxIxBGc1iPGmrVry3AGm4CzW7ikFTywTEg5itZ+LK3kJbcQQxAtkwjAglrnYSTA7VhfHVi4mo/ePvndtJbcdoYxOcc+VW3DQujM47fiPnn69Pkn8F8P3NZd2WAm4KD6mCAZRQAzQJLuFA5k/Ohut4bsVmAkKSGIM5BVTyPdl5d6XCOPXNPPlOFMqwlQcoSV5jEEzVM6nv8AX+/zq1z6UD245fOKaKsediCJOINNtp6qiifa0jNkVeutaWxtjdeDmTmAoPziTVvh9sEDv0/yoNqNOVuOpyVJBPeo4DCjXHKKcH8Ttp2DolrcZyAQwHIgEHE1t+A+MBrNyvKuIwzSGnHpJiT7V5direjtXNytaR2ZWBEKSMEEchS3MBCPxM2V75wrh9m5ah7VtiCRJQE/eJrzz9ovD0tXGS2gRYRgAIGQwOPpRLwl4q1KPOqtXFtMIk2yo3dNpIHScT0oT+0niAu6gQDt8sATjkSSf1qx+keaBwF2OFiLBIuKVJBkQQYI+RFbbRftEv6RwtybtsgHnDDv7Hl1rGaQTdQdNw50V8U6Hb5b/wAQI+2R/X9KKyENrZ8e/apauWrbW2JhjutssNmMjmsAbuvWpNXxtL1oDYGV1HodfinkO4/12rEaTwqW2XVM2z6grc+UgY5ieftWi0PDntqbxILKpFonkHbmY7IJMdS3tSJSD73VaYpCPdrCGa/itxLg0ulQNsEEc9pkhlJA6d5zQLjlq9bu/vnG8r8K9B0BFeseC/CKWrW45Zssx5knqawP7Q+AXbOpuXWbejtIYfl7IR0gYB5GKjOUDnlyzNy6dijoJP3P/YVa0/HLiLtwygQNw5DtIPKj3gW9ZlvNIgDIKlhtkBsQQPr3HKjvjHhmhe5p10iW2NxmDeVJAWVKMxHJ43CPfPKlunAfscFrbpiQ1zHZd9Pj8V59p+IuCCIUE9B/T5VvfAXi97tq5pLpDzLW93MBZd1BAzyx2z0ob4k4H+H0IZCht7yM4YGQCRPxc+2KxFq6RkEg+39KdE9rxuZwkaiIxP2ONkfdewrfTas2WADHAYyCT0gzj3xUHDjau6p7VyzKX7brvMAYUcz7D35kVjuEeNHFsWrrYAgNGSOUE/59qfxHxcVMWjINq5bkHl5g2E/RZH/NQsBa8WileHswsvxOwUvXEPNGZT81JX/KorRqW4u7PX/XOoExWgm3WsfRWrNz4v8AD/ardi+XDKx+JTnuwMhmnqeU1RQfF/hP+Vda5jpyj/xRWqUL96ZXQYBpSKWiTa4lOMUlFRRd3UqW09qVRReqpfbZZXcdpsyRJg+gRIp96yr6q+jqGVV9KsJA9Q5A4FKlTHLovAo/A/deccdtBdRcCgABjAAgD6UOpUqWsClTp8qlt8/v/U12lRBCUa4P8af4l/qK9D8FcGsXWZrlm07F3kvbVj8R6kUqVU7kJb/0+q9M0nAtOglLFlf8NtR/QVZ5YGPlXKVGFTOFl/2k50WelxP/AMXrxvxkfVa/wUqVLd+r5JvRAdL/AL1PmKM+KT6LfzP9BSpVfVCjvhQ//CW/r/U0S4sYW38v/wB1FKlWN/K1M4Wq01whEAJ+EdaC8R9TEN6hkZzjtmu0qIrQz9IXk3Erht3n8slIbG0xHyitRwK4bthjcJcgYLHdGRymlSq5v0LL1KyPGdSxuMpZiqs0KSYGeg5CqadKVKnN4QPJOSpNSsOwHc1xB/T/ADFKlVoGJ600UqVEqSXmK50HypUqIqlHcri0qVAiSanUqVRROQ4rtKlUVr//2Q=="/>
          <p:cNvSpPr>
            <a:spLocks noChangeAspect="1" noChangeArrowheads="1"/>
          </p:cNvSpPr>
          <p:nvPr/>
        </p:nvSpPr>
        <p:spPr bwMode="auto">
          <a:xfrm>
            <a:off x="155575"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9482" name="Picture 26" descr="http://0.tqn.com/d/jewelry/1/0/x/P/82563473.jpg"/>
          <p:cNvPicPr>
            <a:picLocks noChangeAspect="1" noChangeArrowheads="1"/>
          </p:cNvPicPr>
          <p:nvPr/>
        </p:nvPicPr>
        <p:blipFill>
          <a:blip r:embed="rId4" cstate="print"/>
          <a:srcRect l="6000" t="9012"/>
          <a:stretch>
            <a:fillRect/>
          </a:stretch>
        </p:blipFill>
        <p:spPr bwMode="auto">
          <a:xfrm>
            <a:off x="4953000" y="2057400"/>
            <a:ext cx="3581400" cy="2308018"/>
          </a:xfrm>
          <a:prstGeom prst="rect">
            <a:avLst/>
          </a:prstGeom>
          <a:noFill/>
        </p:spPr>
      </p:pic>
      <p:pic>
        <p:nvPicPr>
          <p:cNvPr id="19484" name="Picture 28" descr="http://www.runwomenrun.org/wp-content/uploads/slideshow-gallery/emilys-list-training.jpg"/>
          <p:cNvPicPr>
            <a:picLocks noChangeAspect="1" noChangeArrowheads="1"/>
          </p:cNvPicPr>
          <p:nvPr/>
        </p:nvPicPr>
        <p:blipFill>
          <a:blip r:embed="rId5" cstate="print"/>
          <a:srcRect/>
          <a:stretch>
            <a:fillRect/>
          </a:stretch>
        </p:blipFill>
        <p:spPr bwMode="auto">
          <a:xfrm>
            <a:off x="228600" y="2209800"/>
            <a:ext cx="4169664" cy="20574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a:t>
            </a:r>
            <a:endParaRPr lang="en-US" dirty="0"/>
          </a:p>
        </p:txBody>
      </p:sp>
      <p:sp>
        <p:nvSpPr>
          <p:cNvPr id="3" name="Content Placeholder 2"/>
          <p:cNvSpPr>
            <a:spLocks noGrp="1"/>
          </p:cNvSpPr>
          <p:nvPr>
            <p:ph idx="1"/>
          </p:nvPr>
        </p:nvSpPr>
        <p:spPr/>
        <p:txBody>
          <a:bodyPr/>
          <a:lstStyle/>
          <a:p>
            <a:pPr algn="ctr">
              <a:buNone/>
            </a:pPr>
            <a:r>
              <a:rPr lang="en-US" dirty="0" smtClean="0"/>
              <a:t>emilyslist.org</a:t>
            </a:r>
          </a:p>
          <a:p>
            <a:pPr algn="ctr">
              <a:buNone/>
            </a:pPr>
            <a:endParaRPr lang="en-US" dirty="0"/>
          </a:p>
          <a:p>
            <a:r>
              <a:rPr lang="en-US" dirty="0" smtClean="0"/>
              <a:t>Organized and colorful</a:t>
            </a:r>
          </a:p>
          <a:p>
            <a:r>
              <a:rPr lang="en-US" dirty="0" smtClean="0"/>
              <a:t>Slideshows of current events</a:t>
            </a:r>
          </a:p>
          <a:p>
            <a:r>
              <a:rPr lang="en-US" smtClean="0"/>
              <a:t>List of </a:t>
            </a:r>
            <a:r>
              <a:rPr lang="en-US" dirty="0" smtClean="0"/>
              <a:t>their victories, as well as a slideshow of </a:t>
            </a:r>
            <a:r>
              <a:rPr lang="en-US" smtClean="0"/>
              <a:t>their history</a:t>
            </a:r>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407</Words>
  <Application>Microsoft Office PowerPoint</Application>
  <PresentationFormat>On-screen Show (4:3)</PresentationFormat>
  <Paragraphs>33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EMILY’s List</vt:lpstr>
      <vt:lpstr>Slide 2</vt:lpstr>
      <vt:lpstr>Slide 3</vt:lpstr>
      <vt:lpstr>History</vt:lpstr>
      <vt:lpstr>Slide 5</vt:lpstr>
      <vt:lpstr>Issues</vt:lpstr>
      <vt:lpstr>Membership</vt:lpstr>
      <vt:lpstr>Mobilization</vt:lpstr>
      <vt:lpstr>Website</vt:lpstr>
    </vt:vector>
  </TitlesOfParts>
  <Company>Nyack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EMILY’s List</dc:title>
  <dc:creator>LHRIC</dc:creator>
  <cp:lastModifiedBy>LHRIC</cp:lastModifiedBy>
  <cp:revision>12</cp:revision>
  <dcterms:created xsi:type="dcterms:W3CDTF">2013-12-13T14:35:22Z</dcterms:created>
  <dcterms:modified xsi:type="dcterms:W3CDTF">2013-12-13T16:23:49Z</dcterms:modified>
</cp:coreProperties>
</file>